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70" r:id="rId4"/>
    <p:sldId id="268" r:id="rId5"/>
    <p:sldId id="272" r:id="rId6"/>
    <p:sldId id="271" r:id="rId7"/>
    <p:sldId id="274" r:id="rId8"/>
    <p:sldId id="275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1616C9-7C54-4610-A7EF-99022D10E4E8}" type="datetimeFigureOut">
              <a:rPr lang="es-AR" smtClean="0"/>
              <a:t>20/05/2022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B89581-8685-42F0-9CE6-B5E6D7DA6F11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0069"/>
            <a:ext cx="8683230" cy="488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35" y="1124744"/>
            <a:ext cx="1732881" cy="173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3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527173"/>
            <a:ext cx="62646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TITULO I</a:t>
            </a:r>
          </a:p>
          <a:p>
            <a:r>
              <a:rPr lang="es-AR" sz="1200" b="1" dirty="0"/>
              <a:t>Estructura y organización de la Educación Secundaria</a:t>
            </a:r>
          </a:p>
          <a:p>
            <a:endParaRPr lang="es-AR" sz="1200" dirty="0"/>
          </a:p>
          <a:p>
            <a:pPr algn="just"/>
            <a:r>
              <a:rPr lang="es-AR" sz="1200" dirty="0"/>
              <a:t>Se promueve una experiencia escolar orientada hacia el acceso a saberes, prácticas y experiencias culturales relevantes que favorezcan la construcción de un vínculo con el conocimiento, las instituciones y los diversos sectores socio productivos que posicione a los/as estudiantes como creadores/as y recreadores/as en los distintos campos en los que se desarrollen. Asimismo, se propone la formación de los/as estudiantes como ciudadanos/as sensibles, solidarios/as, participativos/as y responsables, comprometidos/as con las problemáticas contemporáneas.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21465" y="2492896"/>
            <a:ext cx="58326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Primer Ciclo/ Ciclo Básico: Conforma una unidad pedagógica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Aprendizajes de la formación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Formación en el rol de estudiantes.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22568" y="3443035"/>
            <a:ext cx="58326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Segundo Ciclo/Ciclo Orientado: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Saberes y prácticas propios de un campo de conocimiento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Prepara a los/as estudiantes para continuar los estudios superiores y la incorporación en la sociedad y en el mundo del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Construcción de proyectos futuros, mayor autonomía y posibilidades de opción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5to año: ACAP- HABILIDADES PARA EL FUTURO (Educación Financiera y Empleabilidad)</a:t>
            </a:r>
          </a:p>
        </p:txBody>
      </p:sp>
    </p:spTree>
    <p:extLst>
      <p:ext uri="{BB962C8B-B14F-4D97-AF65-F5344CB8AC3E}">
        <p14:creationId xmlns:p14="http://schemas.microsoft.com/office/powerpoint/2010/main" val="189346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67544" y="476672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TÍTULO IV</a:t>
            </a:r>
          </a:p>
          <a:p>
            <a:r>
              <a:rPr lang="es-AR" dirty="0"/>
              <a:t>Acompañamiento a las trayectorias escolares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marco del Ideario Institucional, el proyecto curricular institucional y el marco normativo vigente, la Institución establece el modo en que se organiza la enseñanza considerando el perfil del egresado, los contenidos troncales por espacios curriculares ligados a los objetivos de aprendizaje, las propuestas de enseñanza y los criterios e instrumentos de evaluación. </a:t>
            </a:r>
            <a:endParaRPr lang="es-A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dirty="0"/>
              <a:t>Articulación entre niveles primario y secundario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dirty="0"/>
              <a:t>Proyecto Institucional de Tutoría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1600" dirty="0"/>
              <a:t>Plan Personal de Aprendizaje (PPA). Describe  las estrategias y los dispositivos propuestos para la recuperación de contenidos nodales a recuperar. </a:t>
            </a:r>
          </a:p>
        </p:txBody>
      </p:sp>
    </p:spTree>
    <p:extLst>
      <p:ext uri="{BB962C8B-B14F-4D97-AF65-F5344CB8AC3E}">
        <p14:creationId xmlns:p14="http://schemas.microsoft.com/office/powerpoint/2010/main" val="25828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260648"/>
            <a:ext cx="7488832" cy="4696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TÍTULO V</a:t>
            </a:r>
          </a:p>
          <a:p>
            <a:r>
              <a:rPr lang="es-AR" dirty="0"/>
              <a:t>Acerca de los/as estudiantes</a:t>
            </a:r>
          </a:p>
          <a:p>
            <a:endParaRPr lang="es-AR" dirty="0"/>
          </a:p>
          <a:p>
            <a:r>
              <a:rPr lang="es-AR" sz="1400" dirty="0"/>
              <a:t>La condición de estudiante regular se mantiene desde la matriculación hasta el egreso, o bien hasta que se extiende el pase a otra institución. </a:t>
            </a:r>
          </a:p>
          <a:p>
            <a:r>
              <a:rPr lang="es-AR" sz="1400" dirty="0"/>
              <a:t>No existe la condición de estudiante libre por inasistencias.</a:t>
            </a:r>
          </a:p>
          <a:p>
            <a:endParaRPr lang="es-AR" sz="1400" dirty="0"/>
          </a:p>
          <a:p>
            <a:r>
              <a:rPr lang="es-AR" sz="1400" dirty="0"/>
              <a:t>Si por alguna circunstancia el/la estudiante debe interrumpir su asistencia, se arbitrará los medios para apoyar su proceso educativo y un acompañamiento de su trayectoria cuando retome la cursada.</a:t>
            </a:r>
          </a:p>
          <a:p>
            <a:endParaRPr lang="es-AR" sz="1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400" dirty="0">
                <a:ea typeface="Calibri"/>
                <a:cs typeface="Times New Roman"/>
              </a:rPr>
              <a:t>La familia y/o adultos responsables de los/as estudiantes son quienes asumen la responsabilidad y la representación de estos en aquellos actos previstos en el presente Régimen Académico y en el ordenamiento jurídico. Sin embargo, de acuerdo al principio de autonomía progresiva, los/as estudiantes pueden asumir por sí mismos aquellos actos que según sus características psicofísicas, aptitudes y desarrollo estén en condiciones de asumir.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400" dirty="0">
                <a:ea typeface="Calibri"/>
                <a:cs typeface="Times New Roman"/>
              </a:rPr>
              <a:t>En todos los casos, el acompañamiento de la familia y/o adultos responsables se considera fundamental para el proceso educativo y la vida escolar. Se involucrará al entorno de referencia para un mejor sostenimiento y acompañamiento en conjunto de las trayectorias escolares. </a:t>
            </a:r>
          </a:p>
          <a:p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88449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548679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TÍTULO VI</a:t>
            </a:r>
          </a:p>
          <a:p>
            <a:r>
              <a:rPr lang="es-AR" dirty="0"/>
              <a:t>Sobre la Asistencia</a:t>
            </a:r>
          </a:p>
          <a:p>
            <a:endParaRPr lang="es-AR" dirty="0"/>
          </a:p>
          <a:p>
            <a:pPr algn="just"/>
            <a:r>
              <a:rPr lang="es-AR" dirty="0"/>
              <a:t>La asistencia y el cumplimiento del horario se registra por jornada escolar completa, asimismo, los/as profesores/as llevarán el registro de la asistencia de los/as estudiantes en los espacios curriculares que dicten a los fines del seguimiento pedagógico y la toma de decisiones sobre la promoción. 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El equipo directivo del establecimiento educativo, conjuntamente con el equipo docente,  elaborarán un Proyecto de Seguimiento Institucional de la Asistencia.</a:t>
            </a:r>
          </a:p>
          <a:p>
            <a:pPr algn="just"/>
            <a:endParaRPr lang="es-AR" dirty="0"/>
          </a:p>
          <a:p>
            <a:pPr algn="just"/>
            <a:r>
              <a:rPr lang="es-AR" dirty="0"/>
              <a:t>A partir de las cinco inasistencias el alumno/a y su familia serán contactados por los preceptores y secretaría. A partir de las 15 inasistencias durante el ciclo lectivo, se convocará al/a la estudiante y a la madre, el padre o el/la tutor/a para renovar el Acta Compromiso firmada al inicio del año, e informar sobre las condiciones académicas  del estudiante.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706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1042116"/>
            <a:ext cx="69847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Título VII</a:t>
            </a:r>
          </a:p>
          <a:p>
            <a:r>
              <a:rPr lang="es-AR" b="1" dirty="0"/>
              <a:t>Régimen de cursada, evaluación, calificación, acreditación y promoción</a:t>
            </a:r>
          </a:p>
          <a:p>
            <a:endParaRPr lang="es-AR" dirty="0"/>
          </a:p>
          <a:p>
            <a:r>
              <a:rPr lang="es-AR" dirty="0"/>
              <a:t>El ciclo lectivo tiene una organización cuatrimestral. Cada cuatrimestre se divide en bimestres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El período de clases regulares (común a la totalidad del alumnado).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400" dirty="0"/>
              <a:t>El período de apoyo y acompañamiento para la evaluación y promoción. Estos períodos quedarán definidos en la Agenda Educativa de cada año. </a:t>
            </a:r>
          </a:p>
          <a:p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899592" y="3140967"/>
            <a:ext cx="63184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dirty="0">
                <a:solidFill>
                  <a:prstClr val="black"/>
                </a:solidFill>
              </a:rPr>
              <a:t>Regulaciones sobre la evaluación </a:t>
            </a:r>
          </a:p>
          <a:p>
            <a:pPr lvl="0"/>
            <a:endParaRPr lang="es-AR" dirty="0">
              <a:solidFill>
                <a:prstClr val="black"/>
              </a:solidFill>
            </a:endParaRPr>
          </a:p>
          <a:p>
            <a:pPr lvl="0" algn="just"/>
            <a:r>
              <a:rPr lang="es-AR" sz="1400" dirty="0">
                <a:solidFill>
                  <a:prstClr val="black"/>
                </a:solidFill>
              </a:rPr>
              <a:t>Al culminar cada bimestre, los/as profesores/as elaboran Informes de aprendizaje para el seguimiento de las trayectorias que son compartidos con estudiantes y familia</a:t>
            </a:r>
          </a:p>
          <a:p>
            <a:pPr lvl="0" algn="just"/>
            <a:endParaRPr lang="es-AR" sz="1400" dirty="0">
              <a:solidFill>
                <a:prstClr val="black"/>
              </a:solidFill>
            </a:endParaRPr>
          </a:p>
          <a:p>
            <a:pPr lvl="0" algn="just"/>
            <a:r>
              <a:rPr lang="es-AR" sz="1400" dirty="0">
                <a:solidFill>
                  <a:prstClr val="black"/>
                </a:solidFill>
              </a:rPr>
              <a:t>A lo largo del cuatrimestre, en el período indicado por Agenda Educativa, cada escuela, de acuerdo a su PE y a su PCI, organiza e instrumenta el período destinado al Proyecto de Intensificación de Aprendizajes (PIA), para el cual diseña un conjunto de actividades, estrategias y propuestas de trabajo con los/as estudiantes a fin de recuperar los aprendizajes no alcanzados y de profundizar e integrar los contenidos abordados en la etapa</a:t>
            </a:r>
          </a:p>
        </p:txBody>
      </p:sp>
    </p:spTree>
    <p:extLst>
      <p:ext uri="{BB962C8B-B14F-4D97-AF65-F5344CB8AC3E}">
        <p14:creationId xmlns:p14="http://schemas.microsoft.com/office/powerpoint/2010/main" val="354609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76672"/>
            <a:ext cx="78488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/>
              <a:t>Regulaciones sobre la calificación y acreditación</a:t>
            </a:r>
          </a:p>
          <a:p>
            <a:endParaRPr lang="es-AR" sz="1400" dirty="0"/>
          </a:p>
          <a:p>
            <a:pPr algn="just"/>
            <a:r>
              <a:rPr lang="es-AR" sz="1400" dirty="0"/>
              <a:t> Cada espacio curricular es una unidad de acreditación obligatoria. La calificación para acreditar deberá ser igual o mayor a seis (6). </a:t>
            </a:r>
          </a:p>
          <a:p>
            <a:pPr algn="just"/>
            <a:endParaRPr lang="es-AR" sz="1400" dirty="0"/>
          </a:p>
          <a:p>
            <a:pPr algn="just"/>
            <a:r>
              <a:rPr lang="es-AR" sz="1400" dirty="0"/>
              <a:t>Al término del primer y del tercer bimestre los informes de los/as docentes se acompañan de una calificación conceptual: EP, S, </a:t>
            </a:r>
            <a:r>
              <a:rPr lang="es-AR" sz="1400" dirty="0" err="1"/>
              <a:t>Av</a:t>
            </a:r>
            <a:endParaRPr lang="es-AR" sz="1400" dirty="0"/>
          </a:p>
          <a:p>
            <a:pPr algn="just"/>
            <a:endParaRPr lang="es-AR" sz="1400" dirty="0"/>
          </a:p>
          <a:p>
            <a:pPr algn="just"/>
            <a:r>
              <a:rPr lang="es-AR" sz="1400" dirty="0"/>
              <a:t>Al término de cada cuatrimestre y a partir de los registros realizados, se sintetiza la información acerca del proceso de aprendizaje de cada estudiante en una calificación numérica con escala del uno (1) al diez (10).</a:t>
            </a:r>
          </a:p>
          <a:p>
            <a:pPr algn="just"/>
            <a:endParaRPr lang="es-AR" sz="1400" dirty="0"/>
          </a:p>
          <a:p>
            <a:pPr algn="just"/>
            <a:r>
              <a:rPr lang="es-AR" sz="1400" dirty="0"/>
              <a:t>Al concluir el período de clases regulares, el/la estudiante obtiene una calificación final numérica como resultado de una valoración integral del proceso de aprendizaje y no de un promedio aritmético de las calificaciones de los cuatrimestres</a:t>
            </a:r>
          </a:p>
          <a:p>
            <a:pPr algn="just"/>
            <a:endParaRPr lang="es-AR" sz="1400" dirty="0"/>
          </a:p>
          <a:p>
            <a:pPr algn="just"/>
            <a:r>
              <a:rPr lang="es-AR" sz="1400" b="1" dirty="0"/>
              <a:t>La asistencia será considerada como condición de acreditación de los espacios curriculares. En ese sentido, el/la estudiante no podrá registrar más de veinticinco (25) inasistencias a lo largo del período regular. De lo contrario, el/la estudiante deberá concurrir al período de apoyo y acompañamiento para la evaluación y promoción de aquellos espacios curriculares en los que no haya acreditado el 85% de asistencia sobre la carga horaria de dichos espacios curriculares</a:t>
            </a:r>
          </a:p>
        </p:txBody>
      </p:sp>
    </p:spTree>
    <p:extLst>
      <p:ext uri="{BB962C8B-B14F-4D97-AF65-F5344CB8AC3E}">
        <p14:creationId xmlns:p14="http://schemas.microsoft.com/office/powerpoint/2010/main" val="349053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88640"/>
            <a:ext cx="80648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Promoción primer ciclo</a:t>
            </a:r>
          </a:p>
          <a:p>
            <a:r>
              <a:rPr lang="es-AR" u="sng" dirty="0"/>
              <a:t>Primer año</a:t>
            </a:r>
            <a:r>
              <a:rPr lang="es-AR" dirty="0"/>
              <a:t>:</a:t>
            </a:r>
          </a:p>
          <a:p>
            <a:r>
              <a:rPr lang="es-AR" sz="1400" dirty="0"/>
              <a:t>Promoción directa: los/as estudiantes que hayan acreditado los espacios curriculares al finalizar las clases regulares, o bien tengan hasta dos (2) espacios curriculares en proceso </a:t>
            </a:r>
          </a:p>
          <a:p>
            <a:endParaRPr lang="es-AR" sz="1400" dirty="0"/>
          </a:p>
          <a:p>
            <a:r>
              <a:rPr lang="es-AR" sz="1400" dirty="0"/>
              <a:t>Promoción acompañada: los/as estudiantes de primer año que tengan más de dos (2) espacios curriculares sin acreditar podrán continuar su escolaridad en el curso siguiente con una “promoción acompañada”. </a:t>
            </a:r>
          </a:p>
          <a:p>
            <a:endParaRPr lang="es-AR" sz="1400" dirty="0"/>
          </a:p>
          <a:p>
            <a:r>
              <a:rPr lang="es-AR" sz="1400" dirty="0"/>
              <a:t>Permanencia: excepcionalmente, el equipo de profesores del curso, junto con el equipo de conducción, podrá proponer a la Supervisión Escolar la permanencia del/de la estudiante en el primer año.</a:t>
            </a:r>
          </a:p>
          <a:p>
            <a:endParaRPr lang="es-AR" dirty="0"/>
          </a:p>
          <a:p>
            <a:r>
              <a:rPr lang="es-AR" u="sng" dirty="0"/>
              <a:t>Promoción al segundo ciclo / Orientado</a:t>
            </a:r>
            <a:r>
              <a:rPr lang="es-AR" dirty="0"/>
              <a:t>:</a:t>
            </a:r>
          </a:p>
          <a:p>
            <a:r>
              <a:rPr lang="es-AR" sz="1400" dirty="0"/>
              <a:t>Promoción directa: los/as estudiantes que hayan acreditado los espacios curriculares al finalizar las clases regulares, o bien tengan hasta dos (2) espacios curriculares en proceso.</a:t>
            </a:r>
          </a:p>
          <a:p>
            <a:endParaRPr lang="es-AR" sz="1400" dirty="0"/>
          </a:p>
          <a:p>
            <a:pPr algn="just"/>
            <a:r>
              <a:rPr lang="es-AR" sz="1400" dirty="0"/>
              <a:t>Promoción acompañada: para los/as estudiantes que tienen tres (3) o cuatro (4) espacios curriculares no acreditados, siempre y cuando no más de dos (2) de dichos espacios curriculares sean de una carga horaria igual o superior a cuatro (4) horas cátedra. El/la estudiante podrá continuar en el ciclo subsiguiente con un plan personalizado para el fortalecimiento de los aprendizajes y la acreditación de los objetivos de aprendizaje pendientes.</a:t>
            </a:r>
          </a:p>
          <a:p>
            <a:endParaRPr lang="es-AR" sz="1400" dirty="0"/>
          </a:p>
          <a:p>
            <a:r>
              <a:rPr lang="es-AR" sz="1400" dirty="0"/>
              <a:t>Permanencia: permanecen en el año cursado aquellos/as estudiantes con más de 4 espacios curriculares sin acreditar una vez finalizado el período de evaluación de diciembre/febrero.</a:t>
            </a:r>
          </a:p>
        </p:txBody>
      </p:sp>
    </p:spTree>
    <p:extLst>
      <p:ext uri="{BB962C8B-B14F-4D97-AF65-F5344CB8AC3E}">
        <p14:creationId xmlns:p14="http://schemas.microsoft.com/office/powerpoint/2010/main" val="2206629760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610</TotalTime>
  <Words>1224</Words>
  <Application>Microsoft Office PowerPoint</Application>
  <PresentationFormat>Presentación en pantalla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</dc:creator>
  <cp:lastModifiedBy>User</cp:lastModifiedBy>
  <cp:revision>33</cp:revision>
  <dcterms:created xsi:type="dcterms:W3CDTF">2022-04-27T13:56:46Z</dcterms:created>
  <dcterms:modified xsi:type="dcterms:W3CDTF">2022-05-20T12:52:13Z</dcterms:modified>
</cp:coreProperties>
</file>